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5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55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264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0B7933C-575F-4720-9DE5-CEC9A900FA63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03E542B-1E5A-4B1B-8C3A-01E768AD95F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Due to decrease in funding for the Jackson Public School</a:t>
            </a:r>
            <a:r>
              <a:rPr lang="en-US" baseline="0" dirty="0" smtClean="0"/>
              <a:t> District, field trips have been mostly eliminated as an option for students to enhance social and cultural awareness.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3E542B-1E5A-4B1B-8C3A-01E768AD95F7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http://kcet.org/local/blogs/the_other_room/2009/01/the-virtual-field-trip.html</a:t>
            </a:r>
          </a:p>
          <a:p>
            <a:endParaRPr lang="en-US" dirty="0" smtClean="0"/>
          </a:p>
          <a:p>
            <a:r>
              <a:rPr lang="en-US" smtClean="0"/>
              <a:t>http://ezp.waldenulibrary.org/login?url=http://search.ebscohost.com/login.aspx?direct=true&amp;db=aph&amp;AN=36908845&amp;site=ehost-live&amp;scope=site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http://quest.nasa.gov/vft/</a:t>
            </a:r>
          </a:p>
          <a:p>
            <a:r>
              <a:rPr lang="en-US" dirty="0" smtClean="0"/>
              <a:t>http://ezp.waldenulibrary.org/login?url=http://search.ebscohost.com/login.aspx?direct=true&amp;db=aph&amp;AN=36388662&amp;site=ehost-live&amp;scope=site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3E542B-1E5A-4B1B-8C3A-01E768AD95F7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http://www.youtube.com/watch?v=EfsSGBraUhc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3E542B-1E5A-4B1B-8C3A-01E768AD95F7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http://www.nationalgeographic.com/features/99/railroad/index.html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3E542B-1E5A-4B1B-8C3A-01E768AD95F7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ttp://books.google.com/books?id=dSATqILWWhwC&amp;pg=PA15&amp;lpg=PA15&amp;dq=commercialization+of+virtual+field+trips&amp;source=bl&amp;ots=wV7mOgm2Gc&amp;sig=9T5IwaLnk-EMZIs0xlFaMWD2wH4&amp;hl=en&amp;ei=DCVESrfsEJSasgOA8dHZDQ&amp;sa=X&amp;oi=book_result&amp;ct=result&amp;resnum=3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3E542B-1E5A-4B1B-8C3A-01E768AD95F7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http://eduscapes.com/tap/topic35.htm</a:t>
            </a:r>
          </a:p>
          <a:p>
            <a:r>
              <a:rPr lang="en-US" dirty="0" smtClean="0"/>
              <a:t>http://www.internet4classrooms.com/vft.htm</a:t>
            </a:r>
          </a:p>
          <a:p>
            <a:r>
              <a:rPr lang="en-US" dirty="0" smtClean="0"/>
              <a:t>http://www.alifetimeofcolor.com/play/leonardo/index.html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3E542B-1E5A-4B1B-8C3A-01E768AD95F7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http://www2.computer.org/portal/web/csdl/doi/10.1109/DIGITEL.2008.26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3E542B-1E5A-4B1B-8C3A-01E768AD95F7}" type="slidenum">
              <a:rPr lang="en-US" smtClean="0"/>
              <a:t>9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http://www.youtube.com/watch?v=IDB2rDqfN4U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3E542B-1E5A-4B1B-8C3A-01E768AD95F7}" type="slidenum">
              <a:rPr lang="en-US" smtClean="0"/>
              <a:t>10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6D44C-B51A-4A29-9E5E-30E724CAA47B}" type="datetimeFigureOut">
              <a:rPr lang="en-US" smtClean="0"/>
              <a:t>6/25/2009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D6CC4C-54F8-4D16-A8BA-31B8F219EE29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9.xml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outube.com/watch?v=IDB2rDqfN4U" TargetMode="External"/><Relationship Id="rId3" Type="http://schemas.openxmlformats.org/officeDocument/2006/relationships/hyperlink" Target="http://quest.nasa.gov/vft/" TargetMode="External"/><Relationship Id="rId7" Type="http://schemas.openxmlformats.org/officeDocument/2006/relationships/hyperlink" Target="http://www.alifetimeofcolor.com/play/leonardo/index.html" TargetMode="External"/><Relationship Id="rId2" Type="http://schemas.openxmlformats.org/officeDocument/2006/relationships/hyperlink" Target="http://www.sciencedaily.com/videos/2005/1011-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books.google.com/books?id=dSATqILWWhwC&amp;pg=PA15&amp;lpg=PA15&amp;dq=commercialization+of+virtual+field+trips&amp;source=bl&amp;ots=wV7mOgm2Gc&amp;sig=9T5IwaLnk-EMZIs0xlFaMWD2wH4&amp;hl=en&amp;ei=DCVESrfsEJSasgOA8dHZDQ&amp;sa=X&amp;oi=book_result&amp;ct=result&amp;resnum=3" TargetMode="External"/><Relationship Id="rId5" Type="http://schemas.openxmlformats.org/officeDocument/2006/relationships/hyperlink" Target="http://www.nationalgeographic.com/features/99/railroad/index.html" TargetMode="External"/><Relationship Id="rId4" Type="http://schemas.openxmlformats.org/officeDocument/2006/relationships/hyperlink" Target="http://www.youtube.com/watch?v=EfsSGBraUhc" TargetMode="External"/><Relationship Id="rId9" Type="http://schemas.openxmlformats.org/officeDocument/2006/relationships/hyperlink" Target="http://ezp.waldenulibrary.org/login?url=http://search.ebscohost.com/login.aspx?direct=true&amp;db=aph&amp;AN=36388662&amp;site=ehost-live&amp;scope=site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laptop"/>
          <p:cNvSpPr>
            <a:spLocks noEditPoints="1" noChangeArrowheads="1"/>
          </p:cNvSpPr>
          <p:nvPr/>
        </p:nvSpPr>
        <p:spPr bwMode="auto">
          <a:xfrm>
            <a:off x="1295400" y="457200"/>
            <a:ext cx="6629399" cy="5602302"/>
          </a:xfrm>
          <a:custGeom>
            <a:avLst/>
            <a:gdLst>
              <a:gd name="T0" fmla="*/ 3362 w 21600"/>
              <a:gd name="T1" fmla="*/ 0 h 21600"/>
              <a:gd name="T2" fmla="*/ 3362 w 21600"/>
              <a:gd name="T3" fmla="*/ 7173 h 21600"/>
              <a:gd name="T4" fmla="*/ 18327 w 21600"/>
              <a:gd name="T5" fmla="*/ 0 h 21600"/>
              <a:gd name="T6" fmla="*/ 18327 w 21600"/>
              <a:gd name="T7" fmla="*/ 7173 h 21600"/>
              <a:gd name="T8" fmla="*/ 10800 w 21600"/>
              <a:gd name="T9" fmla="*/ 0 h 21600"/>
              <a:gd name="T10" fmla="*/ 10800 w 21600"/>
              <a:gd name="T11" fmla="*/ 21600 h 21600"/>
              <a:gd name="T12" fmla="*/ 0 w 21600"/>
              <a:gd name="T13" fmla="*/ 21600 h 21600"/>
              <a:gd name="T14" fmla="*/ 21600 w 21600"/>
              <a:gd name="T15" fmla="*/ 21600 h 21600"/>
              <a:gd name="T16" fmla="*/ 4445 w 21600"/>
              <a:gd name="T17" fmla="*/ 1858 h 21600"/>
              <a:gd name="T18" fmla="*/ 17311 w 21600"/>
              <a:gd name="T19" fmla="*/ 1232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 extrusionOk="0">
                <a:moveTo>
                  <a:pt x="3362" y="0"/>
                </a:moveTo>
                <a:lnTo>
                  <a:pt x="18327" y="0"/>
                </a:lnTo>
                <a:lnTo>
                  <a:pt x="18327" y="14347"/>
                </a:lnTo>
                <a:lnTo>
                  <a:pt x="3362" y="14347"/>
                </a:lnTo>
                <a:lnTo>
                  <a:pt x="3362" y="0"/>
                </a:lnTo>
                <a:close/>
              </a:path>
              <a:path w="21600" h="21600" extrusionOk="0">
                <a:moveTo>
                  <a:pt x="3340" y="15068"/>
                </a:moveTo>
                <a:lnTo>
                  <a:pt x="0" y="19877"/>
                </a:lnTo>
                <a:lnTo>
                  <a:pt x="21600" y="19877"/>
                </a:lnTo>
                <a:lnTo>
                  <a:pt x="18327" y="15068"/>
                </a:lnTo>
                <a:lnTo>
                  <a:pt x="3340" y="15068"/>
                </a:lnTo>
                <a:close/>
              </a:path>
              <a:path w="21600" h="21600" extrusionOk="0">
                <a:moveTo>
                  <a:pt x="0" y="19877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19877"/>
                </a:lnTo>
                <a:lnTo>
                  <a:pt x="0" y="19877"/>
                </a:lnTo>
                <a:close/>
              </a:path>
              <a:path w="21600" h="21600" extrusionOk="0">
                <a:moveTo>
                  <a:pt x="4186" y="1523"/>
                </a:moveTo>
                <a:lnTo>
                  <a:pt x="17547" y="1523"/>
                </a:lnTo>
                <a:lnTo>
                  <a:pt x="17547" y="12744"/>
                </a:lnTo>
                <a:lnTo>
                  <a:pt x="4186" y="12744"/>
                </a:lnTo>
                <a:lnTo>
                  <a:pt x="4186" y="1523"/>
                </a:lnTo>
                <a:close/>
              </a:path>
              <a:path w="21600" h="21600" extrusionOk="0">
                <a:moveTo>
                  <a:pt x="3318" y="15549"/>
                </a:moveTo>
                <a:lnTo>
                  <a:pt x="2917" y="16110"/>
                </a:lnTo>
                <a:lnTo>
                  <a:pt x="18727" y="16110"/>
                </a:lnTo>
                <a:lnTo>
                  <a:pt x="18327" y="15549"/>
                </a:lnTo>
                <a:lnTo>
                  <a:pt x="3318" y="15549"/>
                </a:lnTo>
                <a:close/>
              </a:path>
              <a:path w="21600" h="21600" extrusionOk="0">
                <a:moveTo>
                  <a:pt x="6213" y="18314"/>
                </a:moveTo>
                <a:lnTo>
                  <a:pt x="5946" y="18875"/>
                </a:lnTo>
                <a:lnTo>
                  <a:pt x="15766" y="18875"/>
                </a:lnTo>
                <a:lnTo>
                  <a:pt x="15499" y="18314"/>
                </a:lnTo>
                <a:lnTo>
                  <a:pt x="6213" y="18314"/>
                </a:lnTo>
                <a:close/>
              </a:path>
              <a:path w="21600" h="21600" extrusionOk="0">
                <a:moveTo>
                  <a:pt x="2828" y="16471"/>
                </a:moveTo>
                <a:lnTo>
                  <a:pt x="2405" y="17072"/>
                </a:lnTo>
                <a:lnTo>
                  <a:pt x="19284" y="17072"/>
                </a:lnTo>
                <a:lnTo>
                  <a:pt x="18839" y="16471"/>
                </a:lnTo>
                <a:lnTo>
                  <a:pt x="2828" y="16471"/>
                </a:lnTo>
                <a:close/>
              </a:path>
              <a:path w="21600" h="21600" extrusionOk="0">
                <a:moveTo>
                  <a:pt x="2316" y="17352"/>
                </a:moveTo>
                <a:lnTo>
                  <a:pt x="1871" y="17953"/>
                </a:lnTo>
                <a:lnTo>
                  <a:pt x="19863" y="17953"/>
                </a:lnTo>
                <a:lnTo>
                  <a:pt x="19395" y="17352"/>
                </a:lnTo>
                <a:lnTo>
                  <a:pt x="2316" y="17352"/>
                </a:lnTo>
                <a:close/>
              </a:path>
            </a:pathLst>
          </a:custGeom>
          <a:solidFill>
            <a:srgbClr val="C0C0C0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ctrTitle"/>
          </p:nvPr>
        </p:nvSpPr>
        <p:spPr>
          <a:xfrm>
            <a:off x="2590800" y="838200"/>
            <a:ext cx="4114800" cy="2971800"/>
          </a:xfrm>
          <a:solidFill>
            <a:schemeClr val="bg2"/>
          </a:solidFill>
        </p:spPr>
        <p:txBody>
          <a:bodyPr>
            <a:normAutofit/>
          </a:bodyPr>
          <a:lstStyle/>
          <a:p>
            <a:r>
              <a:rPr lang="en-US" sz="3200" b="1" dirty="0" smtClean="0"/>
              <a:t>Virtual Field Trips:</a:t>
            </a:r>
            <a:br>
              <a:rPr lang="en-US" sz="3200" b="1" dirty="0" smtClean="0"/>
            </a:br>
            <a:r>
              <a:rPr lang="en-US" sz="3200" b="1" dirty="0" smtClean="0"/>
              <a:t>Bringing the World Into the Classroom</a:t>
            </a:r>
            <a:endParaRPr lang="en-US" sz="3200" b="1" dirty="0"/>
          </a:p>
        </p:txBody>
      </p:sp>
      <p:sp>
        <p:nvSpPr>
          <p:cNvPr id="8" name="Subtitle 7"/>
          <p:cNvSpPr>
            <a:spLocks noGrp="1"/>
          </p:cNvSpPr>
          <p:nvPr>
            <p:ph type="subTitle" idx="1"/>
          </p:nvPr>
        </p:nvSpPr>
        <p:spPr>
          <a:xfrm>
            <a:off x="2438400" y="4419600"/>
            <a:ext cx="4495800" cy="1066800"/>
          </a:xfrm>
          <a:ln>
            <a:noFill/>
          </a:ln>
        </p:spPr>
        <p:txBody>
          <a:bodyPr>
            <a:normAutofit lnSpcReduction="10000"/>
          </a:bodyPr>
          <a:lstStyle/>
          <a:p>
            <a:r>
              <a:rPr lang="en-US" sz="1400" b="1" dirty="0" smtClean="0">
                <a:solidFill>
                  <a:schemeClr val="bg2">
                    <a:lumMod val="75000"/>
                  </a:schemeClr>
                </a:solidFill>
              </a:rPr>
              <a:t>By:  Cynthia Harrison</a:t>
            </a:r>
          </a:p>
          <a:p>
            <a:r>
              <a:rPr lang="en-US" sz="1400" b="1" dirty="0" smtClean="0">
                <a:solidFill>
                  <a:schemeClr val="bg2">
                    <a:lumMod val="75000"/>
                  </a:schemeClr>
                </a:solidFill>
              </a:rPr>
              <a:t>EDUC -7101/8841-1</a:t>
            </a:r>
          </a:p>
          <a:p>
            <a:r>
              <a:rPr lang="en-US" sz="1400" b="1" dirty="0" smtClean="0">
                <a:solidFill>
                  <a:schemeClr val="bg2">
                    <a:lumMod val="75000"/>
                  </a:schemeClr>
                </a:solidFill>
              </a:rPr>
              <a:t>Diffusion and Integration of Technology in Education</a:t>
            </a:r>
          </a:p>
          <a:p>
            <a:r>
              <a:rPr lang="en-US" sz="1400" b="1" dirty="0" smtClean="0">
                <a:solidFill>
                  <a:schemeClr val="bg2">
                    <a:lumMod val="75000"/>
                  </a:schemeClr>
                </a:solidFill>
              </a:rPr>
              <a:t>Instructor:  Dr. David Thornburg, Ph.D.</a:t>
            </a:r>
            <a:endParaRPr lang="en-US" sz="1400" b="1" dirty="0">
              <a:solidFill>
                <a:schemeClr val="bg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This will be the summary slide with the video imbedded in the screen.  Video link is in the notes.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/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/>
              <a:t>I will also have other pictures and music which will fly in and out of this screen.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 fontScale="92500" lnSpcReduction="10000"/>
          </a:bodyPr>
          <a:lstStyle/>
          <a:p>
            <a:r>
              <a:rPr lang="en-US" sz="1800" b="1" dirty="0" smtClean="0">
                <a:solidFill>
                  <a:schemeClr val="bg1"/>
                </a:solidFill>
                <a:hlinkClick r:id="rId2"/>
              </a:rPr>
              <a:t>http://www.sciencedaily.com/videos/2005/1011-</a:t>
            </a:r>
            <a:endParaRPr lang="en-US" sz="1800" b="1" dirty="0" smtClean="0">
              <a:solidFill>
                <a:schemeClr val="bg1"/>
              </a:solidFill>
            </a:endParaRPr>
          </a:p>
          <a:p>
            <a:r>
              <a:rPr lang="en-US" sz="1800" dirty="0" smtClean="0"/>
              <a:t>http://kcet.org/local/blogs/the_other_room/2009/01/the-virtual-field-trip.html</a:t>
            </a:r>
          </a:p>
          <a:p>
            <a:r>
              <a:rPr lang="en-US" sz="1800" dirty="0" smtClean="0">
                <a:hlinkClick r:id="rId3"/>
              </a:rPr>
              <a:t>http://quest.nasa.gov/vft/</a:t>
            </a:r>
            <a:endParaRPr lang="en-US" sz="1800" dirty="0" smtClean="0"/>
          </a:p>
          <a:p>
            <a:r>
              <a:rPr lang="en-US" sz="1800" dirty="0" smtClean="0">
                <a:hlinkClick r:id="rId4"/>
              </a:rPr>
              <a:t>http://www.youtube.com/watch?v=EfsSGBraUhc</a:t>
            </a:r>
            <a:endParaRPr lang="en-US" sz="1800" dirty="0" smtClean="0"/>
          </a:p>
          <a:p>
            <a:r>
              <a:rPr lang="en-US" sz="1800" dirty="0" smtClean="0">
                <a:hlinkClick r:id="rId5"/>
              </a:rPr>
              <a:t>http://www.nationalgeographic.com/features/99/railroad/index.html</a:t>
            </a:r>
            <a:endParaRPr lang="en-US" sz="1800" dirty="0" smtClean="0"/>
          </a:p>
          <a:p>
            <a:r>
              <a:rPr lang="en-US" sz="1800" dirty="0" smtClean="0">
                <a:hlinkClick r:id="rId6"/>
              </a:rPr>
              <a:t>http://books.google.com/books?id=dSATqILWWhwC&amp;pg=PA15&amp;lpg=PA15&amp;dq=commercialization+of+virtual+field+trips&amp;source=bl&amp;ots=wV7mOgm2Gc&amp;sig=9T5IwaLnk-EMZIs0xlFaMWD2wH4&amp;hl=en&amp;ei=DCVESrfsEJSasgOA8dHZDQ&amp;sa=X&amp;oi=book_result&amp;ct=result&amp;resnum=3</a:t>
            </a:r>
            <a:endParaRPr lang="en-US" sz="1800" dirty="0" smtClean="0"/>
          </a:p>
          <a:p>
            <a:r>
              <a:rPr lang="en-US" sz="1800" dirty="0" smtClean="0"/>
              <a:t>http://eduscapes.com/tap/topic35.htm</a:t>
            </a:r>
          </a:p>
          <a:p>
            <a:r>
              <a:rPr lang="en-US" sz="1800" dirty="0" smtClean="0"/>
              <a:t>http://www.internet4classrooms.com/vft.htm</a:t>
            </a:r>
          </a:p>
          <a:p>
            <a:r>
              <a:rPr lang="en-US" sz="1800" dirty="0" smtClean="0">
                <a:hlinkClick r:id="rId7"/>
              </a:rPr>
              <a:t>http://www.alifetimeofcolor.com/play/leonardo/index.html</a:t>
            </a:r>
            <a:endParaRPr lang="en-US" sz="1800" dirty="0" smtClean="0"/>
          </a:p>
          <a:p>
            <a:r>
              <a:rPr lang="en-US" sz="1800" dirty="0" smtClean="0"/>
              <a:t>http://www2.computer.org/portal/web/csdl/doi/10.1109/DIGITEL.2008.26</a:t>
            </a:r>
          </a:p>
          <a:p>
            <a:r>
              <a:rPr lang="en-US" sz="1800" dirty="0" smtClean="0">
                <a:hlinkClick r:id="rId8"/>
              </a:rPr>
              <a:t>http://www.youtube.com/watch?v=IDB2rDqfN4U</a:t>
            </a:r>
            <a:endParaRPr lang="en-US" sz="1800" dirty="0" smtClean="0"/>
          </a:p>
          <a:p>
            <a:r>
              <a:rPr lang="en-US" sz="1800" dirty="0" smtClean="0">
                <a:hlinkClick r:id="rId9"/>
              </a:rPr>
              <a:t>http://ezp.waldenulibrary.org/login?url=http://search.ebscohost.com/login.aspx?direct=true&amp;db=aph&amp;AN=36388662&amp;site=ehost-live&amp;scope=site</a:t>
            </a:r>
            <a:endParaRPr lang="en-US" sz="1800" dirty="0" smtClean="0"/>
          </a:p>
          <a:p>
            <a:r>
              <a:rPr lang="en-US" sz="1800" dirty="0" smtClean="0"/>
              <a:t>http://ezp.waldenulibrary.org/login?url=http://search.ebscohost.com/login.aspx?direct=true&amp;db=aph&amp;AN=36908845&amp;site=ehost-live&amp;scope=site</a:t>
            </a:r>
          </a:p>
          <a:p>
            <a:endParaRPr lang="en-US" sz="1800" dirty="0" smtClean="0"/>
          </a:p>
          <a:p>
            <a:endParaRPr lang="en-US" sz="1800" dirty="0" smtClean="0"/>
          </a:p>
          <a:p>
            <a:endParaRPr lang="en-US" sz="1800" dirty="0" smtClean="0"/>
          </a:p>
          <a:p>
            <a:pPr>
              <a:buNone/>
            </a:pPr>
            <a:endParaRPr lang="en-US" sz="1800" dirty="0" smtClean="0"/>
          </a:p>
          <a:p>
            <a:endParaRPr lang="en-US" sz="1800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b="1" dirty="0" smtClean="0">
              <a:solidFill>
                <a:schemeClr val="bg1"/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laptop"/>
          <p:cNvSpPr>
            <a:spLocks noEditPoints="1" noChangeArrowheads="1"/>
          </p:cNvSpPr>
          <p:nvPr/>
        </p:nvSpPr>
        <p:spPr bwMode="auto">
          <a:xfrm>
            <a:off x="685801" y="2057400"/>
            <a:ext cx="6934200" cy="4648199"/>
          </a:xfrm>
          <a:custGeom>
            <a:avLst/>
            <a:gdLst>
              <a:gd name="T0" fmla="*/ 3362 w 21600"/>
              <a:gd name="T1" fmla="*/ 0 h 21600"/>
              <a:gd name="T2" fmla="*/ 3362 w 21600"/>
              <a:gd name="T3" fmla="*/ 7173 h 21600"/>
              <a:gd name="T4" fmla="*/ 18327 w 21600"/>
              <a:gd name="T5" fmla="*/ 0 h 21600"/>
              <a:gd name="T6" fmla="*/ 18327 w 21600"/>
              <a:gd name="T7" fmla="*/ 7173 h 21600"/>
              <a:gd name="T8" fmla="*/ 10800 w 21600"/>
              <a:gd name="T9" fmla="*/ 0 h 21600"/>
              <a:gd name="T10" fmla="*/ 10800 w 21600"/>
              <a:gd name="T11" fmla="*/ 21600 h 21600"/>
              <a:gd name="T12" fmla="*/ 0 w 21600"/>
              <a:gd name="T13" fmla="*/ 21600 h 21600"/>
              <a:gd name="T14" fmla="*/ 21600 w 21600"/>
              <a:gd name="T15" fmla="*/ 21600 h 21600"/>
              <a:gd name="T16" fmla="*/ 4445 w 21600"/>
              <a:gd name="T17" fmla="*/ 1858 h 21600"/>
              <a:gd name="T18" fmla="*/ 17311 w 21600"/>
              <a:gd name="T19" fmla="*/ 12323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 extrusionOk="0">
                <a:moveTo>
                  <a:pt x="3362" y="0"/>
                </a:moveTo>
                <a:lnTo>
                  <a:pt x="18327" y="0"/>
                </a:lnTo>
                <a:lnTo>
                  <a:pt x="18327" y="14347"/>
                </a:lnTo>
                <a:lnTo>
                  <a:pt x="3362" y="14347"/>
                </a:lnTo>
                <a:lnTo>
                  <a:pt x="3362" y="0"/>
                </a:lnTo>
                <a:close/>
              </a:path>
              <a:path w="21600" h="21600" extrusionOk="0">
                <a:moveTo>
                  <a:pt x="3340" y="15068"/>
                </a:moveTo>
                <a:lnTo>
                  <a:pt x="0" y="19877"/>
                </a:lnTo>
                <a:lnTo>
                  <a:pt x="21600" y="19877"/>
                </a:lnTo>
                <a:lnTo>
                  <a:pt x="18327" y="15068"/>
                </a:lnTo>
                <a:lnTo>
                  <a:pt x="3340" y="15068"/>
                </a:lnTo>
                <a:close/>
              </a:path>
              <a:path w="21600" h="21600" extrusionOk="0">
                <a:moveTo>
                  <a:pt x="0" y="19877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19877"/>
                </a:lnTo>
                <a:lnTo>
                  <a:pt x="0" y="19877"/>
                </a:lnTo>
                <a:close/>
              </a:path>
              <a:path w="21600" h="21600" extrusionOk="0">
                <a:moveTo>
                  <a:pt x="4186" y="1523"/>
                </a:moveTo>
                <a:lnTo>
                  <a:pt x="17547" y="1523"/>
                </a:lnTo>
                <a:lnTo>
                  <a:pt x="17547" y="12744"/>
                </a:lnTo>
                <a:lnTo>
                  <a:pt x="4186" y="12744"/>
                </a:lnTo>
                <a:lnTo>
                  <a:pt x="4186" y="1523"/>
                </a:lnTo>
                <a:close/>
              </a:path>
              <a:path w="21600" h="21600" extrusionOk="0">
                <a:moveTo>
                  <a:pt x="3318" y="15549"/>
                </a:moveTo>
                <a:lnTo>
                  <a:pt x="2917" y="16110"/>
                </a:lnTo>
                <a:lnTo>
                  <a:pt x="18727" y="16110"/>
                </a:lnTo>
                <a:lnTo>
                  <a:pt x="18327" y="15549"/>
                </a:lnTo>
                <a:lnTo>
                  <a:pt x="3318" y="15549"/>
                </a:lnTo>
                <a:close/>
              </a:path>
              <a:path w="21600" h="21600" extrusionOk="0">
                <a:moveTo>
                  <a:pt x="6213" y="18314"/>
                </a:moveTo>
                <a:lnTo>
                  <a:pt x="5946" y="18875"/>
                </a:lnTo>
                <a:lnTo>
                  <a:pt x="15766" y="18875"/>
                </a:lnTo>
                <a:lnTo>
                  <a:pt x="15499" y="18314"/>
                </a:lnTo>
                <a:lnTo>
                  <a:pt x="6213" y="18314"/>
                </a:lnTo>
                <a:close/>
              </a:path>
              <a:path w="21600" h="21600" extrusionOk="0">
                <a:moveTo>
                  <a:pt x="2828" y="16471"/>
                </a:moveTo>
                <a:lnTo>
                  <a:pt x="2405" y="17072"/>
                </a:lnTo>
                <a:lnTo>
                  <a:pt x="19284" y="17072"/>
                </a:lnTo>
                <a:lnTo>
                  <a:pt x="18839" y="16471"/>
                </a:lnTo>
                <a:lnTo>
                  <a:pt x="2828" y="16471"/>
                </a:lnTo>
                <a:close/>
              </a:path>
              <a:path w="21600" h="21600" extrusionOk="0">
                <a:moveTo>
                  <a:pt x="2316" y="17352"/>
                </a:moveTo>
                <a:lnTo>
                  <a:pt x="1871" y="17953"/>
                </a:lnTo>
                <a:lnTo>
                  <a:pt x="19863" y="17953"/>
                </a:lnTo>
                <a:lnTo>
                  <a:pt x="19395" y="17352"/>
                </a:lnTo>
                <a:lnTo>
                  <a:pt x="2316" y="17352"/>
                </a:lnTo>
                <a:close/>
              </a:path>
            </a:pathLst>
          </a:custGeom>
          <a:solidFill>
            <a:srgbClr val="C0C0C0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981200"/>
          </a:xfrm>
        </p:spPr>
        <p:txBody>
          <a:bodyPr>
            <a:noAutofit/>
          </a:bodyPr>
          <a:lstStyle/>
          <a:p>
            <a:r>
              <a:rPr lang="en-US" sz="3200" dirty="0" smtClean="0"/>
              <a:t>Stage One:</a:t>
            </a:r>
            <a:br>
              <a:rPr lang="en-US" sz="3200" dirty="0" smtClean="0"/>
            </a:br>
            <a:r>
              <a:rPr lang="en-US" sz="3200" dirty="0" smtClean="0"/>
              <a:t>The Need for Virtual Field Trips:</a:t>
            </a:r>
            <a:br>
              <a:rPr lang="en-US" sz="3200" dirty="0" smtClean="0"/>
            </a:br>
            <a:r>
              <a:rPr lang="en-US" sz="3200" dirty="0" smtClean="0"/>
              <a:t> Budget cuts cause schools to seek other ways to experience culture.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57400" y="2362201"/>
            <a:ext cx="4343400" cy="2438400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smtClean="0"/>
              <a:t> </a:t>
            </a:r>
          </a:p>
          <a:p>
            <a:pPr>
              <a:buNone/>
            </a:pPr>
            <a:r>
              <a:rPr lang="en-US" dirty="0" smtClean="0"/>
              <a:t> (</a:t>
            </a:r>
            <a:r>
              <a:rPr lang="en-US" b="1" dirty="0" smtClean="0">
                <a:solidFill>
                  <a:schemeClr val="bg1"/>
                </a:solidFill>
              </a:rPr>
              <a:t>A video will be inserted here:  The link to this video and article is:  http://www.sciencedaily.com/videos/2005/1011-virtual_reality_field_trips.htm</a:t>
            </a:r>
            <a:r>
              <a:rPr lang="en-US" dirty="0" smtClean="0"/>
              <a:t>)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95400"/>
          </a:xfrm>
        </p:spPr>
        <p:txBody>
          <a:bodyPr>
            <a:noAutofit/>
          </a:bodyPr>
          <a:lstStyle/>
          <a:p>
            <a:r>
              <a:rPr lang="en-US" sz="3200" dirty="0" smtClean="0"/>
              <a:t>Stage Two:</a:t>
            </a:r>
            <a:br>
              <a:rPr lang="en-US" sz="3200" dirty="0" smtClean="0"/>
            </a:br>
            <a:r>
              <a:rPr lang="en-US" sz="3200" dirty="0" smtClean="0"/>
              <a:t>Research</a:t>
            </a:r>
            <a:br>
              <a:rPr lang="en-US" sz="3200" dirty="0" smtClean="0"/>
            </a:br>
            <a:r>
              <a:rPr lang="en-US" sz="3200" dirty="0" smtClean="0"/>
              <a:t>Organization, Findings, Lead Thinkers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Research Studies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Findings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Lead Thinkers/Organization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/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Video of Second Life</a:t>
            </a:r>
            <a:r>
              <a:rPr lang="en-US" baseline="0" dirty="0" smtClean="0"/>
              <a:t> virtual field trip will appear in the center of the screen.  Slide will include several</a:t>
            </a:r>
            <a:r>
              <a:rPr lang="en-US" dirty="0" smtClean="0"/>
              <a:t> lead thinkers and explain which organizations are embracing virtual field trips.  See my notes for links to references.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Stage Three:</a:t>
            </a:r>
            <a:br>
              <a:rPr lang="en-US" sz="3200" dirty="0" smtClean="0"/>
            </a:br>
            <a:r>
              <a:rPr lang="en-US" sz="3200" dirty="0" smtClean="0"/>
              <a:t>Development</a:t>
            </a:r>
            <a:br>
              <a:rPr lang="en-US" sz="3200" dirty="0" smtClean="0"/>
            </a:br>
            <a:r>
              <a:rPr lang="en-US" sz="3200" dirty="0" smtClean="0"/>
              <a:t>Problems and Audience</a:t>
            </a:r>
            <a:endParaRPr lang="en-US" sz="32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Will use other references to create bullet points and pictures about problems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Problems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Will use bullet points to create highlights of the audience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Audience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 of Virtual Field Trips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Video of another interactive virtual field trip will appear here with text.  See notes for links.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Stage Four:</a:t>
            </a:r>
            <a:br>
              <a:rPr lang="en-US" dirty="0" smtClean="0"/>
            </a:br>
            <a:r>
              <a:rPr lang="en-US" dirty="0" smtClean="0"/>
              <a:t>Commercialization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Bullet Points about commercialization with pictures on the right side of the screen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Ideas for integrating virtual field trips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will be a sample video of another virtual field trip site and its resources.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/>
              <a:t>This will list ideas and implementations with pictures.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Future and Virtual Field Trips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Pictures of possibilities and text about virtual field trips.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Pictures of possibilities and text about virtual field trips.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387</Words>
  <Application>Microsoft Office PowerPoint</Application>
  <PresentationFormat>On-screen Show (4:3)</PresentationFormat>
  <Paragraphs>75</Paragraphs>
  <Slides>11</Slides>
  <Notes>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Virtual Field Trips: Bringing the World Into the Classroom</vt:lpstr>
      <vt:lpstr>Stage One: The Need for Virtual Field Trips:  Budget cuts cause schools to seek other ways to experience culture.</vt:lpstr>
      <vt:lpstr>Stage Two: Research Organization, Findings, Lead Thinkers</vt:lpstr>
      <vt:lpstr>Lead Thinkers/Organization</vt:lpstr>
      <vt:lpstr>Stage Three: Development Problems and Audience</vt:lpstr>
      <vt:lpstr>Examples of Virtual Field Trips</vt:lpstr>
      <vt:lpstr>Stage Four: Commercialization</vt:lpstr>
      <vt:lpstr>Ideas for integrating virtual field trips</vt:lpstr>
      <vt:lpstr>The Future and Virtual Field Trips</vt:lpstr>
      <vt:lpstr>This will be the summary slide with the video imbedded in the screen.  Video link is in the notes.</vt:lpstr>
      <vt:lpstr>References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Virtual Field Trips: Bringing the World Into the Classroom</dc:title>
  <dc:creator>miller</dc:creator>
  <cp:lastModifiedBy>miller</cp:lastModifiedBy>
  <cp:revision>14</cp:revision>
  <dcterms:created xsi:type="dcterms:W3CDTF">2009-06-26T00:12:31Z</dcterms:created>
  <dcterms:modified xsi:type="dcterms:W3CDTF">2009-06-26T01:48:44Z</dcterms:modified>
</cp:coreProperties>
</file>

<file path=docProps/thumbnail.jpeg>
</file>